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96" r:id="rId1"/>
  </p:sldMasterIdLst>
  <p:handoutMasterIdLst>
    <p:handoutMasterId r:id="rId12"/>
  </p:handoutMasterIdLst>
  <p:sldIdLst>
    <p:sldId id="261" r:id="rId2"/>
    <p:sldId id="262" r:id="rId3"/>
    <p:sldId id="263" r:id="rId4"/>
    <p:sldId id="264" r:id="rId5"/>
    <p:sldId id="265" r:id="rId6"/>
    <p:sldId id="266" r:id="rId7"/>
    <p:sldId id="270" r:id="rId8"/>
    <p:sldId id="259" r:id="rId9"/>
    <p:sldId id="269" r:id="rId10"/>
    <p:sldId id="268" r:id="rId1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ehyun Nam" initials="YN" lastIdx="2" clrIdx="0">
    <p:extLst>
      <p:ext uri="{19B8F6BF-5375-455C-9EA6-DF929625EA0E}">
        <p15:presenceInfo xmlns:p15="http://schemas.microsoft.com/office/powerpoint/2012/main" userId="f23f65ea27246c6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6"/>
    <a:srgbClr val="E0E0D8"/>
    <a:srgbClr val="FCFBFA"/>
    <a:srgbClr val="F4F3F2"/>
    <a:srgbClr val="F4F2F0"/>
    <a:srgbClr val="F1F0EF"/>
    <a:srgbClr val="ECEAE8"/>
    <a:srgbClr val="FBFBFB"/>
    <a:srgbClr val="E7E4E1"/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96" d="100"/>
          <a:sy n="96" d="100"/>
        </p:scale>
        <p:origin x="672" y="4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Funding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30A-4DFC-83E7-DD681157E2B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30A-4DFC-83E7-DD681157E2BF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30A-4DFC-83E7-DD681157E2BF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36B9153E-FCB5-4D5B-A881-018DBF808EAC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1-A30A-4DFC-83E7-DD681157E2BF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61969ECA-5E8C-452B-BD7C-BBD12091CAE2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3-A30A-4DFC-83E7-DD681157E2BF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D47D70AE-844E-43EE-B3DF-DE00112EF6B1}" type="CELLRANGE">
                      <a:rPr lang="en-US" altLang="ko-KR"/>
                      <a:pPr/>
                      <a:t>[CELLRANGE]</a:t>
                    </a:fld>
                    <a:endParaRPr lang="ko-KR" altLang="en-US"/>
                  </a:p>
                </c:rich>
              </c:tx>
              <c:dLblPos val="outEnd"/>
              <c:showLegendKey val="0"/>
              <c:showVal val="0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1"/>
                </c:ext>
                <c:ext xmlns:c16="http://schemas.microsoft.com/office/drawing/2014/chart" uri="{C3380CC4-5D6E-409C-BE32-E72D297353CC}">
                  <c16:uniqueId val="{00000005-A30A-4DFC-83E7-DD681157E2B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howDataLabelsRange val="1"/>
              </c:ext>
            </c:extLst>
          </c:dLbls>
          <c:cat>
            <c:strRef>
              <c:f>Sheet1!$A$2:$A$4</c:f>
              <c:strCache>
                <c:ptCount val="3"/>
                <c:pt idx="0">
                  <c:v>Seed</c:v>
                </c:pt>
                <c:pt idx="1">
                  <c:v>Series A</c:v>
                </c:pt>
                <c:pt idx="2">
                  <c:v>Series B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700000</c:v>
                </c:pt>
                <c:pt idx="1">
                  <c:v>6400000</c:v>
                </c:pt>
                <c:pt idx="2">
                  <c:v>20000000</c:v>
                </c:pt>
              </c:numCache>
            </c:numRef>
          </c:val>
          <c:extLst>
            <c:ext xmlns:c15="http://schemas.microsoft.com/office/drawing/2012/chart" uri="{02D57815-91ED-43cb-92C2-25804820EDAC}">
              <c15:datalabelsRange>
                <c15:f>Sheet1!$C$2:$C$4</c15:f>
                <c15:dlblRangeCache>
                  <c:ptCount val="3"/>
                  <c:pt idx="0">
                    <c:v>$700,000 </c:v>
                  </c:pt>
                  <c:pt idx="1">
                    <c:v>$6,400,000 </c:v>
                  </c:pt>
                  <c:pt idx="2">
                    <c:v>$20,000,000 </c:v>
                  </c:pt>
                </c15:dlblRangeCache>
              </c15:datalabelsRange>
            </c:ext>
            <c:ext xmlns:c16="http://schemas.microsoft.com/office/drawing/2014/chart" uri="{C3380CC4-5D6E-409C-BE32-E72D297353CC}">
              <c16:uniqueId val="{00000008-A30A-4DFC-83E7-DD681157E2BF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19-05-21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g>
</file>

<file path=ppt/media/image5.jp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19-05-21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rmera.com/" TargetMode="External"/><Relationship Id="rId7" Type="http://schemas.openxmlformats.org/officeDocument/2006/relationships/hyperlink" Target="https://global.toyota/en/newsroom/corporate/26879165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echcrunch.com/2018/08/23/carmera-the-mapping-startup-for-autonomous-vehicles-raises-20-million/" TargetMode="External"/><Relationship Id="rId5" Type="http://schemas.openxmlformats.org/officeDocument/2006/relationships/hyperlink" Target="https://fortune.com/2017/06/05/carmera-maps-funding/" TargetMode="External"/><Relationship Id="rId4" Type="http://schemas.openxmlformats.org/officeDocument/2006/relationships/hyperlink" Target="https://angel.co/company/carmera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-30335"/>
            <a:ext cx="9144001" cy="44159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26582" y="4385653"/>
            <a:ext cx="82914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tx2"/>
                </a:solidFill>
              </a:rPr>
              <a:t>Street Level Intelligence for Autonomy</a:t>
            </a:r>
            <a:endParaRPr lang="ko-KR" altLang="en-US" sz="4000" b="1" dirty="0">
              <a:solidFill>
                <a:schemeClr val="tx2"/>
              </a:solidFill>
            </a:endParaRPr>
          </a:p>
        </p:txBody>
      </p:sp>
      <p:pic>
        <p:nvPicPr>
          <p:cNvPr id="4" name="그림 3" descr="개체이(가) 표시된 사진&#10;&#10;자동 생성된 설명">
            <a:extLst>
              <a:ext uri="{FF2B5EF4-FFF2-40B4-BE49-F238E27FC236}">
                <a16:creationId xmlns:a16="http://schemas.microsoft.com/office/drawing/2014/main" id="{3295124E-F43C-4A6B-B78A-B945E8F941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" y="3541272"/>
            <a:ext cx="6163159" cy="7013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2F09D6-D8FD-455E-A198-E512F6A00B2E}"/>
              </a:ext>
            </a:extLst>
          </p:cNvPr>
          <p:cNvSpPr txBox="1"/>
          <p:nvPr/>
        </p:nvSpPr>
        <p:spPr>
          <a:xfrm>
            <a:off x="6821191" y="5187378"/>
            <a:ext cx="2296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컴퓨터공학부 남예현</a:t>
            </a:r>
          </a:p>
        </p:txBody>
      </p:sp>
    </p:spTree>
    <p:extLst>
      <p:ext uri="{BB962C8B-B14F-4D97-AF65-F5344CB8AC3E}">
        <p14:creationId xmlns:p14="http://schemas.microsoft.com/office/powerpoint/2010/main" val="30932427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27018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</a:rPr>
              <a:t>References</a:t>
            </a:r>
            <a:endParaRPr lang="ko-KR" altLang="en-US" sz="4400" dirty="0">
              <a:solidFill>
                <a:schemeClr val="accent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F86DC5F-E04D-4866-BEF3-FDBCB673D5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800" y="6570359"/>
            <a:ext cx="1620000" cy="1843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6C5B4C-6D81-4BFD-9F25-85C043038821}"/>
              </a:ext>
            </a:extLst>
          </p:cNvPr>
          <p:cNvSpPr txBox="1"/>
          <p:nvPr/>
        </p:nvSpPr>
        <p:spPr>
          <a:xfrm>
            <a:off x="523875" y="1511877"/>
            <a:ext cx="846892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[1] </a:t>
            </a:r>
            <a:r>
              <a:rPr lang="en-US" altLang="ko-KR" sz="1200" dirty="0" err="1"/>
              <a:t>Carmera</a:t>
            </a:r>
            <a:r>
              <a:rPr lang="en-US" altLang="ko-KR" sz="1200" dirty="0"/>
              <a:t>. c2018. CARMERA. [Online]. [21 May 2019]. Available from: </a:t>
            </a:r>
            <a:r>
              <a:rPr lang="en-US" altLang="ko-KR" sz="1200" dirty="0">
                <a:hlinkClick r:id="rId3"/>
              </a:rPr>
              <a:t>https://www.carmera.com/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[2] </a:t>
            </a:r>
            <a:r>
              <a:rPr lang="en-US" altLang="ko-KR" sz="1200" dirty="0" err="1"/>
              <a:t>Angellist</a:t>
            </a:r>
            <a:r>
              <a:rPr lang="en-US" altLang="ko-KR" sz="1200" dirty="0"/>
              <a:t>. 2010. </a:t>
            </a:r>
            <a:r>
              <a:rPr lang="en-US" altLang="ko-KR" sz="1200" dirty="0" err="1"/>
              <a:t>Carmera</a:t>
            </a:r>
            <a:r>
              <a:rPr lang="en-US" altLang="ko-KR" sz="1200" dirty="0"/>
              <a:t> at AngelList. [Online]. [21 May 2019]. Available from: </a:t>
            </a:r>
            <a:r>
              <a:rPr lang="en-US" altLang="ko-KR" sz="1200" dirty="0">
                <a:hlinkClick r:id="rId4"/>
              </a:rPr>
              <a:t>https://angel.co/company/carmera/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[3] Fortune. c2018. Meet </a:t>
            </a:r>
            <a:r>
              <a:rPr lang="en-US" altLang="ko-KR" sz="1200" dirty="0" err="1"/>
              <a:t>Carmera</a:t>
            </a:r>
            <a:r>
              <a:rPr lang="en-US" altLang="ko-KR" sz="1200" dirty="0"/>
              <a:t>, A Startup Using Delivery Fleets to Create 3D Maps of Cities. [Online]. [21 May 2019]. Available from: </a:t>
            </a:r>
            <a:r>
              <a:rPr lang="en-US" altLang="ko-KR" sz="1200" dirty="0">
                <a:hlinkClick r:id="rId5"/>
              </a:rPr>
              <a:t>https://fortune.com/2017/06/05/carmera-maps-funding/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[4] </a:t>
            </a:r>
            <a:r>
              <a:rPr lang="en-US" altLang="ko-KR" sz="1200" dirty="0" err="1"/>
              <a:t>Techrunch</a:t>
            </a:r>
            <a:r>
              <a:rPr lang="en-US" altLang="ko-KR" sz="1200" dirty="0"/>
              <a:t>. 2013. </a:t>
            </a:r>
            <a:r>
              <a:rPr lang="en-US" altLang="ko-KR" sz="1200" dirty="0" err="1"/>
              <a:t>Carmera</a:t>
            </a:r>
            <a:r>
              <a:rPr lang="en-US" altLang="ko-KR" sz="1200" dirty="0"/>
              <a:t>, the mapping startup for autonomous vehicles, raises $20 million. [Online]. [21 May 2019]. Available from: </a:t>
            </a:r>
            <a:r>
              <a:rPr lang="en-US" altLang="ko-KR" sz="1200" dirty="0">
                <a:hlinkClick r:id="rId6"/>
              </a:rPr>
              <a:t>https://techcrunch.com/2018/08/23/carmera-the-mapping-startup-for-autonomous-vehicles-raises-20-million/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[5] Toyota. c2019. TRI-AD and CARMERA team up to build high definition maps for automated vehicles using camera data. [Online]. [21 May 2019]. Available from: </a:t>
            </a:r>
            <a:r>
              <a:rPr lang="en-US" altLang="ko-KR" sz="1200" dirty="0">
                <a:hlinkClick r:id="rId7"/>
              </a:rPr>
              <a:t>https://global.toyota/en/newsroom/corporate/26879165.html</a:t>
            </a:r>
            <a:endParaRPr lang="en-US" altLang="ko-KR" sz="1200" dirty="0"/>
          </a:p>
          <a:p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529032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25106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</a:rPr>
              <a:t>CARMERA</a:t>
            </a:r>
            <a:endParaRPr lang="ko-KR" altLang="en-US" sz="4400" dirty="0">
              <a:solidFill>
                <a:schemeClr val="accent1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1465595" y="3060000"/>
            <a:ext cx="1980000" cy="198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Autonomous Map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3762000" y="3060000"/>
            <a:ext cx="1980000" cy="198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Site Intelligence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6053215" y="3060000"/>
            <a:ext cx="1980000" cy="198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Fleet Monitoring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F86DC5F-E04D-4866-BEF3-FDBCB673D5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945" y="6570000"/>
            <a:ext cx="1620000" cy="18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44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230537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</a:rPr>
              <a:t>Ro Gupta</a:t>
            </a:r>
            <a:endParaRPr lang="ko-KR" altLang="en-US" sz="4400" dirty="0">
              <a:solidFill>
                <a:schemeClr val="accent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F86DC5F-E04D-4866-BEF3-FDBCB673D5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800" y="6570000"/>
            <a:ext cx="1620000" cy="184355"/>
          </a:xfrm>
          <a:prstGeom prst="rect">
            <a:avLst/>
          </a:prstGeom>
        </p:spPr>
      </p:pic>
      <p:pic>
        <p:nvPicPr>
          <p:cNvPr id="7" name="그림 6" descr="사람, 벽, 남자, 실내이(가) 표시된 사진&#10;&#10;자동 생성된 설명">
            <a:extLst>
              <a:ext uri="{FF2B5EF4-FFF2-40B4-BE49-F238E27FC236}">
                <a16:creationId xmlns:a16="http://schemas.microsoft.com/office/drawing/2014/main" id="{FD98920F-6D30-4B31-A307-7BAF1D6F55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00" y="1515600"/>
            <a:ext cx="3810000" cy="2667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B20F317-942C-4E4E-B675-EA65764630B1}"/>
              </a:ext>
            </a:extLst>
          </p:cNvPr>
          <p:cNvSpPr txBox="1"/>
          <p:nvPr/>
        </p:nvSpPr>
        <p:spPr>
          <a:xfrm>
            <a:off x="4518300" y="1515518"/>
            <a:ext cx="423115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/>
              <a:t>Current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CARMERA, Co-founder and CEO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/>
              <a:t>Past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Autonomous Tractor Corp., Advisor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Disqus, Vice President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Disney, Head of BD &amp; 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062DAE-3D30-400A-8855-EB61213AA721}"/>
              </a:ext>
            </a:extLst>
          </p:cNvPr>
          <p:cNvSpPr txBox="1"/>
          <p:nvPr/>
        </p:nvSpPr>
        <p:spPr>
          <a:xfrm>
            <a:off x="554038" y="4322620"/>
            <a:ext cx="8093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dirty="0"/>
              <a:t>Education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Northwestern Univ., Kellogg School of Management, MBA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Princeton Univ., Civil Eng., BSE</a:t>
            </a:r>
          </a:p>
        </p:txBody>
      </p:sp>
    </p:spTree>
    <p:extLst>
      <p:ext uri="{BB962C8B-B14F-4D97-AF65-F5344CB8AC3E}">
        <p14:creationId xmlns:p14="http://schemas.microsoft.com/office/powerpoint/2010/main" val="507495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43293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</a:rPr>
              <a:t>Autonomous Map</a:t>
            </a:r>
            <a:endParaRPr lang="ko-KR" altLang="en-US" sz="4400" dirty="0">
              <a:solidFill>
                <a:schemeClr val="accent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F86DC5F-E04D-4866-BEF3-FDBCB673D5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800" y="6570359"/>
            <a:ext cx="1620000" cy="184355"/>
          </a:xfrm>
          <a:prstGeom prst="rect">
            <a:avLst/>
          </a:prstGeom>
        </p:spPr>
      </p:pic>
      <p:pic>
        <p:nvPicPr>
          <p:cNvPr id="7" name="그림 6" descr="바닥, 케이크, 실내, 대지이(가) 표시된 사진&#10;&#10;자동 생성된 설명">
            <a:extLst>
              <a:ext uri="{FF2B5EF4-FFF2-40B4-BE49-F238E27FC236}">
                <a16:creationId xmlns:a16="http://schemas.microsoft.com/office/drawing/2014/main" id="{E386854E-3DB7-4BBB-B4A5-31F4415B7A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00" y="1515518"/>
            <a:ext cx="4720027" cy="28025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70C4624-8383-4657-8C6A-CB77B25C4C7A}"/>
              </a:ext>
            </a:extLst>
          </p:cNvPr>
          <p:cNvSpPr txBox="1"/>
          <p:nvPr/>
        </p:nvSpPr>
        <p:spPr>
          <a:xfrm>
            <a:off x="534266" y="4322622"/>
            <a:ext cx="4676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Fig 1. Autonomous Map Vector Data, retrieved from www.carmera.com/img/home/autonomous-map-vector.jpg</a:t>
            </a:r>
            <a:endParaRPr lang="ko-KR" altLang="en-US" sz="1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37AE76-F07F-418E-9347-52297587F7C5}"/>
              </a:ext>
            </a:extLst>
          </p:cNvPr>
          <p:cNvSpPr txBox="1"/>
          <p:nvPr/>
        </p:nvSpPr>
        <p:spPr>
          <a:xfrm>
            <a:off x="523875" y="5091545"/>
            <a:ext cx="6416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High Definition Map</a:t>
            </a:r>
          </a:p>
          <a:p>
            <a:pPr lvl="1"/>
            <a:r>
              <a:rPr lang="en-US" altLang="ko-KR" b="1" dirty="0"/>
              <a:t>HD Maps</a:t>
            </a:r>
            <a:r>
              <a:rPr lang="en-US" altLang="ko-KR" dirty="0"/>
              <a:t> are maps particularly built for self-driving purposes </a:t>
            </a:r>
          </a:p>
        </p:txBody>
      </p:sp>
    </p:spTree>
    <p:extLst>
      <p:ext uri="{BB962C8B-B14F-4D97-AF65-F5344CB8AC3E}">
        <p14:creationId xmlns:p14="http://schemas.microsoft.com/office/powerpoint/2010/main" val="1125928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38109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</a:rPr>
              <a:t>Site Intelligence</a:t>
            </a:r>
            <a:endParaRPr lang="ko-KR" altLang="en-US" sz="4400" dirty="0">
              <a:solidFill>
                <a:schemeClr val="accent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F86DC5F-E04D-4866-BEF3-FDBCB673D5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800" y="6570359"/>
            <a:ext cx="1620000" cy="184355"/>
          </a:xfrm>
          <a:prstGeom prst="rect">
            <a:avLst/>
          </a:prstGeom>
        </p:spPr>
      </p:pic>
      <p:pic>
        <p:nvPicPr>
          <p:cNvPr id="7" name="그림 6" descr="도로, 실외, 건물, 오렌지이(가) 표시된 사진&#10;&#10;자동 생성된 설명">
            <a:extLst>
              <a:ext uri="{FF2B5EF4-FFF2-40B4-BE49-F238E27FC236}">
                <a16:creationId xmlns:a16="http://schemas.microsoft.com/office/drawing/2014/main" id="{4FA67C94-A3F4-447D-A708-5F04D52E22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5" y="1515518"/>
            <a:ext cx="5619750" cy="2743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E4F7481-264B-40E2-AC51-5E561825817F}"/>
              </a:ext>
            </a:extLst>
          </p:cNvPr>
          <p:cNvSpPr txBox="1"/>
          <p:nvPr/>
        </p:nvSpPr>
        <p:spPr>
          <a:xfrm>
            <a:off x="534264" y="4258718"/>
            <a:ext cx="5996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Fig 2. Tagging, retrieved from www.carmera.com/img/home/tagging.jpg</a:t>
            </a:r>
            <a:endParaRPr lang="ko-KR" altLang="en-US" sz="1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C8B003-CC37-41AC-82ED-696E6A7BCB7E}"/>
              </a:ext>
            </a:extLst>
          </p:cNvPr>
          <p:cNvSpPr txBox="1"/>
          <p:nvPr/>
        </p:nvSpPr>
        <p:spPr>
          <a:xfrm>
            <a:off x="534264" y="4815877"/>
            <a:ext cx="56639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Spatial data</a:t>
            </a:r>
            <a:r>
              <a:rPr lang="en-US" altLang="ko-KR" dirty="0"/>
              <a:t> and </a:t>
            </a:r>
            <a:r>
              <a:rPr lang="en-US" altLang="ko-KR" b="1" dirty="0"/>
              <a:t>street analytics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Block-level pedestrian analytics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historical trend data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altLang="ko-KR" dirty="0"/>
              <a:t>continually updated street imagery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3995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40281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</a:rPr>
              <a:t>Fleet Monitoring</a:t>
            </a:r>
            <a:endParaRPr lang="ko-KR" altLang="en-US" sz="4400" dirty="0">
              <a:solidFill>
                <a:schemeClr val="accent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F86DC5F-E04D-4866-BEF3-FDBCB673D5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800" y="6570359"/>
            <a:ext cx="1620000" cy="184355"/>
          </a:xfrm>
          <a:prstGeom prst="rect">
            <a:avLst/>
          </a:prstGeom>
        </p:spPr>
      </p:pic>
      <p:pic>
        <p:nvPicPr>
          <p:cNvPr id="7" name="그림 6" descr="텍스트, 지도이(가) 표시된 사진&#10;&#10;자동 생성된 설명">
            <a:extLst>
              <a:ext uri="{FF2B5EF4-FFF2-40B4-BE49-F238E27FC236}">
                <a16:creationId xmlns:a16="http://schemas.microsoft.com/office/drawing/2014/main" id="{F8D13AF2-675C-4EED-8C17-04A1560F48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74" y="1515519"/>
            <a:ext cx="6048376" cy="320680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4C9FB5-BB37-42D9-866D-06C435E42165}"/>
              </a:ext>
            </a:extLst>
          </p:cNvPr>
          <p:cNvSpPr txBox="1"/>
          <p:nvPr/>
        </p:nvSpPr>
        <p:spPr>
          <a:xfrm>
            <a:off x="523874" y="4709410"/>
            <a:ext cx="60899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Fig 3. Fleet Monitoring, retrieved from www.carmera.com/img/home/fleet-v2.jpg</a:t>
            </a:r>
            <a:endParaRPr lang="ko-KR" altLang="en-US" sz="1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6D26BF-E92F-49DF-87E4-D4E76547F083}"/>
              </a:ext>
            </a:extLst>
          </p:cNvPr>
          <p:cNvSpPr txBox="1"/>
          <p:nvPr/>
        </p:nvSpPr>
        <p:spPr>
          <a:xfrm>
            <a:off x="523874" y="5268191"/>
            <a:ext cx="80962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b="1" dirty="0"/>
              <a:t>Fleet</a:t>
            </a:r>
          </a:p>
          <a:p>
            <a:pPr lvl="1"/>
            <a:r>
              <a:rPr lang="en-US" altLang="ko-KR" b="1" dirty="0"/>
              <a:t>Fleet vehicles</a:t>
            </a:r>
            <a:r>
              <a:rPr lang="en-US" altLang="ko-KR" dirty="0"/>
              <a:t> are groups of motor vehicles owned or leased by a business, government agency or other organization rather than by an individual or family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9375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30155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</a:rPr>
              <a:t>Demo Video</a:t>
            </a:r>
            <a:endParaRPr lang="ko-KR" altLang="en-US" sz="4400" dirty="0">
              <a:solidFill>
                <a:schemeClr val="accent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F86DC5F-E04D-4866-BEF3-FDBCB673D57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800" y="6570359"/>
            <a:ext cx="1620000" cy="184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4C9FB5-BB37-42D9-866D-06C435E42165}"/>
              </a:ext>
            </a:extLst>
          </p:cNvPr>
          <p:cNvSpPr txBox="1"/>
          <p:nvPr/>
        </p:nvSpPr>
        <p:spPr>
          <a:xfrm>
            <a:off x="1530060" y="5143500"/>
            <a:ext cx="60899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Fig 3. CARMERA Animation, retrieved from www.carmera.com/</a:t>
            </a:r>
            <a:r>
              <a:rPr lang="pt-BR" altLang="ko-KR" sz="1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video/Carmera_Animation_20180821r2.mp4</a:t>
            </a:r>
            <a:endParaRPr lang="ko-KR" altLang="en-US" sz="1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" name="Carmera_Animation_20180821r2">
            <a:hlinkClick r:id="" action="ppaction://media"/>
            <a:extLst>
              <a:ext uri="{FF2B5EF4-FFF2-40B4-BE49-F238E27FC236}">
                <a16:creationId xmlns:a16="http://schemas.microsoft.com/office/drawing/2014/main" id="{2AF86FCD-E8D4-44EC-9E9A-05C767101E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171450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074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차트 10"/>
          <p:cNvGraphicFramePr/>
          <p:nvPr>
            <p:extLst>
              <p:ext uri="{D42A27DB-BD31-4B8C-83A1-F6EECF244321}">
                <p14:modId xmlns:p14="http://schemas.microsoft.com/office/powerpoint/2010/main" val="1997994956"/>
              </p:ext>
            </p:extLst>
          </p:nvPr>
        </p:nvGraphicFramePr>
        <p:xfrm>
          <a:off x="1514475" y="213042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직사각형 2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20265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</a:rPr>
              <a:t>Funding</a:t>
            </a:r>
            <a:endParaRPr lang="ko-KR" altLang="en-US" sz="4400" dirty="0">
              <a:solidFill>
                <a:schemeClr val="accent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049ACC0-80B2-4996-8C8E-3FFA43C99E0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800" y="6570359"/>
            <a:ext cx="1620000" cy="18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24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342900" y="1266825"/>
            <a:ext cx="783907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523875" y="248692"/>
            <a:ext cx="21889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</a:rPr>
              <a:t>Prospect</a:t>
            </a:r>
            <a:endParaRPr lang="ko-KR" altLang="en-US" sz="4400" dirty="0">
              <a:solidFill>
                <a:schemeClr val="accent1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1465595" y="3060000"/>
            <a:ext cx="1980000" cy="198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Downtown Brooklyn Partnership</a:t>
            </a:r>
            <a:endParaRPr lang="ko-KR" altLang="en-US" dirty="0"/>
          </a:p>
        </p:txBody>
      </p:sp>
      <p:sp>
        <p:nvSpPr>
          <p:cNvPr id="10" name="타원 9"/>
          <p:cNvSpPr/>
          <p:nvPr/>
        </p:nvSpPr>
        <p:spPr>
          <a:xfrm>
            <a:off x="3762000" y="3060000"/>
            <a:ext cx="1980000" cy="198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NYC DOT Partnership</a:t>
            </a:r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6053215" y="3060000"/>
            <a:ext cx="1980000" cy="198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Toyota Research Institute – Advanced Department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F86DC5F-E04D-4866-BEF3-FDBCB673D5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6945" y="6570000"/>
            <a:ext cx="1620000" cy="18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629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오늘의PPT색상테마031_네이비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434B56"/>
      </a:accent1>
      <a:accent2>
        <a:srgbClr val="606F82"/>
      </a:accent2>
      <a:accent3>
        <a:srgbClr val="C8C2B6"/>
      </a:accent3>
      <a:accent4>
        <a:srgbClr val="A59C91"/>
      </a:accent4>
      <a:accent5>
        <a:srgbClr val="817669"/>
      </a:accent5>
      <a:accent6>
        <a:srgbClr val="95A2B1"/>
      </a:accent6>
      <a:hlink>
        <a:srgbClr val="757070"/>
      </a:hlink>
      <a:folHlink>
        <a:srgbClr val="757070"/>
      </a:folHlink>
    </a:clrScheme>
    <a:fontScheme name="나눔바른고딕">
      <a:majorFont>
        <a:latin typeface="Calibri Light"/>
        <a:ea typeface="나눔바른고딕"/>
        <a:cs typeface=""/>
      </a:majorFont>
      <a:minorFont>
        <a:latin typeface="Calibri"/>
        <a:ea typeface="나눔바른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1483</TotalTime>
  <Words>419</Words>
  <Application>Microsoft Office PowerPoint</Application>
  <PresentationFormat>화면 슬라이드 쇼(4:3)</PresentationFormat>
  <Paragraphs>53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Arial</vt:lpstr>
      <vt:lpstr>맑은 고딕</vt:lpstr>
      <vt:lpstr>Calibri Light</vt:lpstr>
      <vt:lpstr>Calibri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Yehyun Nam</cp:lastModifiedBy>
  <cp:revision>71</cp:revision>
  <dcterms:created xsi:type="dcterms:W3CDTF">2015-01-21T11:35:38Z</dcterms:created>
  <dcterms:modified xsi:type="dcterms:W3CDTF">2019-05-21T04:55:10Z</dcterms:modified>
</cp:coreProperties>
</file>

<file path=docProps/thumbnail.jpeg>
</file>